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6" r:id="rId9"/>
    <p:sldId id="263" r:id="rId10"/>
    <p:sldId id="264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Helios Condensed" panose="020B0604020202020204" charset="0"/>
      <p:regular r:id="rId16"/>
    </p:embeddedFont>
    <p:embeddedFont>
      <p:font typeface="Modern No. 20" panose="02070704070505020303" pitchFamily="18" charset="0"/>
      <p:regular r:id="rId17"/>
    </p:embeddedFont>
    <p:embeddedFont>
      <p:font typeface="Montserrat" panose="00000500000000000000" pitchFamily="2" charset="0"/>
      <p:regular r:id="rId18"/>
      <p:bold r:id="rId19"/>
    </p:embeddedFont>
    <p:embeddedFont>
      <p:font typeface="Montserrat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K0NkfIp8MpFClsQVaKTAA==" hashData="lnt0gbNf+m7fEGT1ejPGy2l7KZvqsZsUurfhIbRn/seMOOgNOBNhgc8jj0pPxQ+qOPBdgwcPFz3M9L9zuN63q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2.jpe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sv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6651" y="3164881"/>
            <a:ext cx="11134549" cy="177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70"/>
              </a:lnSpc>
            </a:pPr>
            <a:r>
              <a:rPr lang="en-US" sz="14077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SALES REPORT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4346835" y="1207890"/>
            <a:ext cx="2454079" cy="605547"/>
            <a:chOff x="0" y="0"/>
            <a:chExt cx="703209" cy="173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3209" cy="173518"/>
            </a:xfrm>
            <a:custGeom>
              <a:avLst/>
              <a:gdLst/>
              <a:ahLst/>
              <a:cxnLst/>
              <a:rect l="l" t="t" r="r" b="b"/>
              <a:pathLst>
                <a:path w="703209" h="173518">
                  <a:moveTo>
                    <a:pt x="86759" y="0"/>
                  </a:moveTo>
                  <a:lnTo>
                    <a:pt x="616450" y="0"/>
                  </a:lnTo>
                  <a:cubicBezTo>
                    <a:pt x="664366" y="0"/>
                    <a:pt x="703209" y="38843"/>
                    <a:pt x="703209" y="86759"/>
                  </a:cubicBezTo>
                  <a:lnTo>
                    <a:pt x="703209" y="86759"/>
                  </a:lnTo>
                  <a:cubicBezTo>
                    <a:pt x="703209" y="109769"/>
                    <a:pt x="694068" y="131836"/>
                    <a:pt x="677798" y="148107"/>
                  </a:cubicBezTo>
                  <a:cubicBezTo>
                    <a:pt x="661527" y="164377"/>
                    <a:pt x="639460" y="173518"/>
                    <a:pt x="616450" y="173518"/>
                  </a:cubicBezTo>
                  <a:lnTo>
                    <a:pt x="86759" y="173518"/>
                  </a:lnTo>
                  <a:cubicBezTo>
                    <a:pt x="38843" y="173518"/>
                    <a:pt x="0" y="134674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03209" cy="211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Jan, 22 to Dec, 23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316341" y="7025821"/>
            <a:ext cx="2484574" cy="1034927"/>
            <a:chOff x="0" y="0"/>
            <a:chExt cx="654373" cy="2725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4373" cy="272573"/>
            </a:xfrm>
            <a:custGeom>
              <a:avLst/>
              <a:gdLst/>
              <a:ahLst/>
              <a:cxnLst/>
              <a:rect l="l" t="t" r="r" b="b"/>
              <a:pathLst>
                <a:path w="654373" h="272573">
                  <a:moveTo>
                    <a:pt x="136287" y="0"/>
                  </a:moveTo>
                  <a:lnTo>
                    <a:pt x="518087" y="0"/>
                  </a:lnTo>
                  <a:cubicBezTo>
                    <a:pt x="593356" y="0"/>
                    <a:pt x="654373" y="61018"/>
                    <a:pt x="654373" y="136287"/>
                  </a:cubicBezTo>
                  <a:lnTo>
                    <a:pt x="654373" y="136287"/>
                  </a:lnTo>
                  <a:cubicBezTo>
                    <a:pt x="654373" y="211556"/>
                    <a:pt x="593356" y="272573"/>
                    <a:pt x="518087" y="272573"/>
                  </a:cubicBezTo>
                  <a:lnTo>
                    <a:pt x="136287" y="272573"/>
                  </a:lnTo>
                  <a:cubicBezTo>
                    <a:pt x="61018" y="272573"/>
                    <a:pt x="0" y="211556"/>
                    <a:pt x="0" y="136287"/>
                  </a:cubicBezTo>
                  <a:lnTo>
                    <a:pt x="0" y="136287"/>
                  </a:lnTo>
                  <a:cubicBezTo>
                    <a:pt x="0" y="61018"/>
                    <a:pt x="61018" y="0"/>
                    <a:pt x="136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942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4373" cy="31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031579" y="7320745"/>
            <a:ext cx="1054098" cy="473386"/>
          </a:xfrm>
          <a:custGeom>
            <a:avLst/>
            <a:gdLst/>
            <a:ahLst/>
            <a:cxnLst/>
            <a:rect l="l" t="t" r="r" b="b"/>
            <a:pathLst>
              <a:path w="1054098" h="473386">
                <a:moveTo>
                  <a:pt x="0" y="0"/>
                </a:moveTo>
                <a:lnTo>
                  <a:pt x="1054098" y="0"/>
                </a:lnTo>
                <a:lnTo>
                  <a:pt x="1054098" y="473386"/>
                </a:lnTo>
                <a:lnTo>
                  <a:pt x="0" y="47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086651" y="7093643"/>
            <a:ext cx="620876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customer behavior to unlock profitable growth.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4434" y="3495306"/>
            <a:ext cx="3055191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PRESENTED 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4434" y="3874401"/>
            <a:ext cx="2808125" cy="4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JATIN AGGARWAL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10657" y="8136948"/>
            <a:ext cx="2808125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941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J.CALC.A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86651" y="1305241"/>
            <a:ext cx="2614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Business Report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16743" y="1305241"/>
            <a:ext cx="2614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Sales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49813" y="3509455"/>
            <a:ext cx="303171" cy="303171"/>
            <a:chOff x="0" y="0"/>
            <a:chExt cx="79848" cy="798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848" cy="79848"/>
            </a:xfrm>
            <a:custGeom>
              <a:avLst/>
              <a:gdLst/>
              <a:ahLst/>
              <a:cxnLst/>
              <a:rect l="l" t="t" r="r" b="b"/>
              <a:pathLst>
                <a:path w="79848" h="79848">
                  <a:moveTo>
                    <a:pt x="0" y="0"/>
                  </a:moveTo>
                  <a:lnTo>
                    <a:pt x="79848" y="0"/>
                  </a:lnTo>
                  <a:lnTo>
                    <a:pt x="79848" y="79848"/>
                  </a:lnTo>
                  <a:lnTo>
                    <a:pt x="0" y="79848"/>
                  </a:ln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9848" cy="11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36035" y="8131533"/>
            <a:ext cx="303171" cy="303171"/>
            <a:chOff x="0" y="0"/>
            <a:chExt cx="79848" cy="798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9848" cy="79848"/>
            </a:xfrm>
            <a:custGeom>
              <a:avLst/>
              <a:gdLst/>
              <a:ahLst/>
              <a:cxnLst/>
              <a:rect l="l" t="t" r="r" b="b"/>
              <a:pathLst>
                <a:path w="79848" h="79848">
                  <a:moveTo>
                    <a:pt x="0" y="0"/>
                  </a:moveTo>
                  <a:lnTo>
                    <a:pt x="79848" y="0"/>
                  </a:lnTo>
                  <a:lnTo>
                    <a:pt x="79848" y="79848"/>
                  </a:lnTo>
                  <a:lnTo>
                    <a:pt x="0" y="79848"/>
                  </a:ln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9848" cy="11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Active Shifts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558" y="2463420"/>
            <a:ext cx="9570901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TIME-DRIVEN SALES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01412" y="6120319"/>
            <a:ext cx="250206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TAKEAWAY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9" y="5047286"/>
            <a:ext cx="6067570" cy="47166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498" y="1729866"/>
            <a:ext cx="5387538" cy="42720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101412" y="6553487"/>
            <a:ext cx="10409977" cy="221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Evening is the prime shopping window - Customers are most active in evening, likely due to free time and mobile convenience.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Morning has potential → Active but not maximized; could be targeted with work-break or “start your day” promotions.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Afternoon slump - Indicates low engagement;  customers are busy during this period.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36035" y="6242198"/>
            <a:ext cx="7607965" cy="2234660"/>
            <a:chOff x="0" y="0"/>
            <a:chExt cx="10143953" cy="297954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11849" b="44063"/>
            <a:stretch>
              <a:fillRect/>
            </a:stretch>
          </p:blipFill>
          <p:spPr>
            <a:xfrm>
              <a:off x="0" y="0"/>
              <a:ext cx="10143953" cy="2979546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601836" y="3489812"/>
            <a:ext cx="1132464" cy="11324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01836" y="5095661"/>
            <a:ext cx="1132464" cy="113246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01836" y="6769174"/>
            <a:ext cx="1132464" cy="11324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723283" y="3611259"/>
            <a:ext cx="889569" cy="889569"/>
          </a:xfrm>
          <a:custGeom>
            <a:avLst/>
            <a:gdLst/>
            <a:ahLst/>
            <a:cxnLst/>
            <a:rect l="l" t="t" r="r" b="b"/>
            <a:pathLst>
              <a:path w="889569" h="889569">
                <a:moveTo>
                  <a:pt x="0" y="0"/>
                </a:moveTo>
                <a:lnTo>
                  <a:pt x="889570" y="0"/>
                </a:lnTo>
                <a:lnTo>
                  <a:pt x="889570" y="889570"/>
                </a:lnTo>
                <a:lnTo>
                  <a:pt x="0" y="88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801342" y="5318885"/>
            <a:ext cx="733452" cy="733452"/>
          </a:xfrm>
          <a:custGeom>
            <a:avLst/>
            <a:gdLst/>
            <a:ahLst/>
            <a:cxnLst/>
            <a:rect l="l" t="t" r="r" b="b"/>
            <a:pathLst>
              <a:path w="733452" h="733452">
                <a:moveTo>
                  <a:pt x="0" y="0"/>
                </a:moveTo>
                <a:lnTo>
                  <a:pt x="733452" y="0"/>
                </a:lnTo>
                <a:lnTo>
                  <a:pt x="733452" y="733452"/>
                </a:lnTo>
                <a:lnTo>
                  <a:pt x="0" y="733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737899" y="6923450"/>
            <a:ext cx="874954" cy="874954"/>
          </a:xfrm>
          <a:custGeom>
            <a:avLst/>
            <a:gdLst/>
            <a:ahLst/>
            <a:cxnLst/>
            <a:rect l="l" t="t" r="r" b="b"/>
            <a:pathLst>
              <a:path w="874954" h="874954">
                <a:moveTo>
                  <a:pt x="0" y="0"/>
                </a:moveTo>
                <a:lnTo>
                  <a:pt x="874954" y="0"/>
                </a:lnTo>
                <a:lnTo>
                  <a:pt x="874954" y="874954"/>
                </a:lnTo>
                <a:lnTo>
                  <a:pt x="0" y="8749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36035" y="2532976"/>
            <a:ext cx="8433579" cy="144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11499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EVALUATION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6035" y="3985486"/>
            <a:ext cx="7607965" cy="17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Although we have achieved a lot, it does not mean that there is no more room for evaluation. Here are some things that we need to improve, including: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62342" y="3301664"/>
            <a:ext cx="4738573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Engagement:</a:t>
            </a: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Low revenue from youth (18–25 yrs) despite high AOV; seniors remain under-served.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62342" y="5093305"/>
            <a:ext cx="473857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Seasonal Dependence: </a:t>
            </a: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Sales overly concentrated in Q4; Q1 &amp; Q2 need activation strategies.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62342" y="6766818"/>
            <a:ext cx="473857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 Timing:</a:t>
            </a: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Evening orders dominate; afternoon remains weak.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9510" y="5459723"/>
            <a:ext cx="3263312" cy="2215913"/>
            <a:chOff x="0" y="0"/>
            <a:chExt cx="4351083" cy="29545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7112" b="38564"/>
            <a:stretch>
              <a:fillRect/>
            </a:stretch>
          </p:blipFill>
          <p:spPr>
            <a:xfrm>
              <a:off x="0" y="0"/>
              <a:ext cx="4351083" cy="2954550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09510" y="2844840"/>
            <a:ext cx="7607965" cy="144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11499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NEXT STEPS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0552" y="2223703"/>
            <a:ext cx="8876641" cy="654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3"/>
              </a:lnSpc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Boost Youth Engagement (18–25 yrs)</a:t>
            </a:r>
          </a:p>
          <a:p>
            <a:pPr marL="622051" lvl="1" indent="-311026" algn="just">
              <a:lnSpc>
                <a:spcPts val="4033"/>
              </a:lnSpc>
              <a:buFont typeface="Arial"/>
              <a:buChar char="•"/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Launch digital-first campaigns, influencer tie-ups, and student offers to increase order frequency.</a:t>
            </a:r>
          </a:p>
          <a:p>
            <a:pPr algn="just">
              <a:lnSpc>
                <a:spcPts val="4033"/>
              </a:lnSpc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Rebalance Seasonal Sales</a:t>
            </a:r>
          </a:p>
          <a:p>
            <a:pPr marL="622051" lvl="1" indent="-311026" algn="just">
              <a:lnSpc>
                <a:spcPts val="4033"/>
              </a:lnSpc>
              <a:buFont typeface="Arial"/>
              <a:buChar char="•"/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Drive Q1–Q2 demand with clearance sales, loyalty programs, and new product launches.</a:t>
            </a:r>
          </a:p>
          <a:p>
            <a:pPr marL="622051" lvl="1" indent="-311026" algn="just">
              <a:lnSpc>
                <a:spcPts val="4033"/>
              </a:lnSpc>
              <a:buFont typeface="Arial"/>
              <a:buChar char="•"/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Expand Q3 pre-festive campaigns to reduce over-dependence on Q4.</a:t>
            </a:r>
          </a:p>
          <a:p>
            <a:pPr algn="just">
              <a:lnSpc>
                <a:spcPts val="4033"/>
              </a:lnSpc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Optimize Order Timing</a:t>
            </a:r>
          </a:p>
          <a:p>
            <a:pPr marL="622051" lvl="1" indent="-311026" algn="just">
              <a:lnSpc>
                <a:spcPts val="4033"/>
              </a:lnSpc>
              <a:buFont typeface="Arial"/>
              <a:buChar char="•"/>
            </a:pPr>
            <a:r>
              <a:rPr lang="en-US" sz="2881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Introduce morning specials and lunchtime deals to activate underperforming slots.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09510" y="4382482"/>
            <a:ext cx="1765909" cy="735574"/>
            <a:chOff x="0" y="0"/>
            <a:chExt cx="2354546" cy="98076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354546" cy="980765"/>
              <a:chOff x="0" y="0"/>
              <a:chExt cx="654373" cy="27257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54373" cy="272573"/>
              </a:xfrm>
              <a:custGeom>
                <a:avLst/>
                <a:gdLst/>
                <a:ahLst/>
                <a:cxnLst/>
                <a:rect l="l" t="t" r="r" b="b"/>
                <a:pathLst>
                  <a:path w="654373" h="272573">
                    <a:moveTo>
                      <a:pt x="136287" y="0"/>
                    </a:moveTo>
                    <a:lnTo>
                      <a:pt x="518087" y="0"/>
                    </a:lnTo>
                    <a:cubicBezTo>
                      <a:pt x="593356" y="0"/>
                      <a:pt x="654373" y="61018"/>
                      <a:pt x="654373" y="136287"/>
                    </a:cubicBezTo>
                    <a:lnTo>
                      <a:pt x="654373" y="136287"/>
                    </a:lnTo>
                    <a:cubicBezTo>
                      <a:pt x="654373" y="211556"/>
                      <a:pt x="593356" y="272573"/>
                      <a:pt x="518087" y="272573"/>
                    </a:cubicBezTo>
                    <a:lnTo>
                      <a:pt x="136287" y="272573"/>
                    </a:lnTo>
                    <a:cubicBezTo>
                      <a:pt x="61018" y="272573"/>
                      <a:pt x="0" y="211556"/>
                      <a:pt x="0" y="136287"/>
                    </a:cubicBezTo>
                    <a:lnTo>
                      <a:pt x="0" y="136287"/>
                    </a:lnTo>
                    <a:cubicBezTo>
                      <a:pt x="0" y="61018"/>
                      <a:pt x="61018" y="0"/>
                      <a:pt x="1362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A69429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54373" cy="310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677806" y="279490"/>
              <a:ext cx="998933" cy="448612"/>
            </a:xfrm>
            <a:custGeom>
              <a:avLst/>
              <a:gdLst/>
              <a:ahLst/>
              <a:cxnLst/>
              <a:rect l="l" t="t" r="r" b="b"/>
              <a:pathLst>
                <a:path w="998933" h="448612">
                  <a:moveTo>
                    <a:pt x="0" y="0"/>
                  </a:moveTo>
                  <a:lnTo>
                    <a:pt x="998933" y="0"/>
                  </a:lnTo>
                  <a:lnTo>
                    <a:pt x="998933" y="448611"/>
                  </a:lnTo>
                  <a:lnTo>
                    <a:pt x="0" y="44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4743497" y="4849556"/>
            <a:ext cx="3263312" cy="3743937"/>
            <a:chOff x="0" y="0"/>
            <a:chExt cx="4351083" cy="4991917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 l="20909" r="20909"/>
            <a:stretch>
              <a:fillRect/>
            </a:stretch>
          </p:blipFill>
          <p:spPr>
            <a:xfrm>
              <a:off x="0" y="0"/>
              <a:ext cx="4351083" cy="4991917"/>
            </a:xfrm>
            <a:prstGeom prst="rect">
              <a:avLst/>
            </a:prstGeom>
          </p:spPr>
        </p:pic>
      </p:grpSp>
      <p:sp>
        <p:nvSpPr>
          <p:cNvPr id="20" name="Freeform 20"/>
          <p:cNvSpPr/>
          <p:nvPr/>
        </p:nvSpPr>
        <p:spPr>
          <a:xfrm>
            <a:off x="16189554" y="8902543"/>
            <a:ext cx="906097" cy="215816"/>
          </a:xfrm>
          <a:custGeom>
            <a:avLst/>
            <a:gdLst/>
            <a:ahLst/>
            <a:cxnLst/>
            <a:rect l="l" t="t" r="r" b="b"/>
            <a:pathLst>
              <a:path w="906097" h="215816">
                <a:moveTo>
                  <a:pt x="0" y="0"/>
                </a:moveTo>
                <a:lnTo>
                  <a:pt x="906097" y="0"/>
                </a:lnTo>
                <a:lnTo>
                  <a:pt x="906097" y="215815"/>
                </a:lnTo>
                <a:lnTo>
                  <a:pt x="0" y="215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037082" y="3430810"/>
            <a:ext cx="10670749" cy="211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8"/>
              </a:lnSpc>
            </a:pPr>
            <a:r>
              <a:rPr lang="en-US" sz="16675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19363" y="1305241"/>
            <a:ext cx="175944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423645" y="4272359"/>
            <a:ext cx="1765909" cy="735574"/>
            <a:chOff x="0" y="0"/>
            <a:chExt cx="654373" cy="2725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4373" cy="272573"/>
            </a:xfrm>
            <a:custGeom>
              <a:avLst/>
              <a:gdLst/>
              <a:ahLst/>
              <a:cxnLst/>
              <a:rect l="l" t="t" r="r" b="b"/>
              <a:pathLst>
                <a:path w="654373" h="272573">
                  <a:moveTo>
                    <a:pt x="136287" y="0"/>
                  </a:moveTo>
                  <a:lnTo>
                    <a:pt x="518087" y="0"/>
                  </a:lnTo>
                  <a:cubicBezTo>
                    <a:pt x="593356" y="0"/>
                    <a:pt x="654373" y="61018"/>
                    <a:pt x="654373" y="136287"/>
                  </a:cubicBezTo>
                  <a:lnTo>
                    <a:pt x="654373" y="136287"/>
                  </a:lnTo>
                  <a:cubicBezTo>
                    <a:pt x="654373" y="211556"/>
                    <a:pt x="593356" y="272573"/>
                    <a:pt x="518087" y="272573"/>
                  </a:cubicBezTo>
                  <a:lnTo>
                    <a:pt x="136287" y="272573"/>
                  </a:lnTo>
                  <a:cubicBezTo>
                    <a:pt x="61018" y="272573"/>
                    <a:pt x="0" y="211556"/>
                    <a:pt x="0" y="136287"/>
                  </a:cubicBezTo>
                  <a:lnTo>
                    <a:pt x="0" y="136287"/>
                  </a:lnTo>
                  <a:cubicBezTo>
                    <a:pt x="0" y="61018"/>
                    <a:pt x="61018" y="0"/>
                    <a:pt x="1362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69429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54373" cy="31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932000" y="4481976"/>
            <a:ext cx="749200" cy="336459"/>
          </a:xfrm>
          <a:custGeom>
            <a:avLst/>
            <a:gdLst/>
            <a:ahLst/>
            <a:cxnLst/>
            <a:rect l="l" t="t" r="r" b="b"/>
            <a:pathLst>
              <a:path w="749200" h="336459">
                <a:moveTo>
                  <a:pt x="0" y="0"/>
                </a:moveTo>
                <a:lnTo>
                  <a:pt x="749199" y="0"/>
                </a:lnTo>
                <a:lnTo>
                  <a:pt x="749199" y="336459"/>
                </a:lnTo>
                <a:lnTo>
                  <a:pt x="0" y="33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037082" y="5832191"/>
            <a:ext cx="4540193" cy="2140326"/>
            <a:chOff x="0" y="0"/>
            <a:chExt cx="6053590" cy="285376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18992" t="29367" b="10374"/>
            <a:stretch>
              <a:fillRect/>
            </a:stretch>
          </p:blipFill>
          <p:spPr>
            <a:xfrm>
              <a:off x="0" y="0"/>
              <a:ext cx="6053590" cy="2853768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6844129" y="5832191"/>
            <a:ext cx="4540193" cy="2140326"/>
            <a:chOff x="0" y="0"/>
            <a:chExt cx="6053590" cy="285376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t="41570" b="27021"/>
            <a:stretch>
              <a:fillRect/>
            </a:stretch>
          </p:blipFill>
          <p:spPr>
            <a:xfrm>
              <a:off x="0" y="0"/>
              <a:ext cx="6053590" cy="2853768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1649361" y="5832191"/>
            <a:ext cx="4540193" cy="2140326"/>
            <a:chOff x="0" y="0"/>
            <a:chExt cx="6053590" cy="285376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 l="5013" t="74850" r="14913"/>
            <a:stretch>
              <a:fillRect/>
            </a:stretch>
          </p:blipFill>
          <p:spPr>
            <a:xfrm>
              <a:off x="0" y="0"/>
              <a:ext cx="6053590" cy="2853768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1949267" y="1364485"/>
            <a:ext cx="2270096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7"/>
              </a:lnSpc>
            </a:pPr>
            <a:r>
              <a:rPr lang="en-US" sz="2941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J.CALC.A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6035" y="5781815"/>
            <a:ext cx="3197794" cy="2127250"/>
            <a:chOff x="0" y="0"/>
            <a:chExt cx="4263725" cy="28363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535" b="18143"/>
            <a:stretch>
              <a:fillRect/>
            </a:stretch>
          </p:blipFill>
          <p:spPr>
            <a:xfrm>
              <a:off x="0" y="0"/>
              <a:ext cx="4263725" cy="283633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36035" y="3216537"/>
            <a:ext cx="9593381" cy="154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91144" y="5734190"/>
            <a:ext cx="8305712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This report evaluates sales performance from Jan 2022 to Dec 2023, covering revenue, profit, and customer behavior.</a:t>
            </a:r>
          </a:p>
          <a:p>
            <a:pPr marL="539751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Analysis includes customer demographics (age, gender), category performance, seasonal sales patterns, and time-of-day buying trends.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64501" y="1305241"/>
            <a:ext cx="2614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731449" y="1992628"/>
            <a:ext cx="2940205" cy="2127250"/>
            <a:chOff x="0" y="0"/>
            <a:chExt cx="3920273" cy="283633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t="3415" r="14203" b="3415"/>
            <a:stretch>
              <a:fillRect/>
            </a:stretch>
          </p:blipFill>
          <p:spPr>
            <a:xfrm>
              <a:off x="0" y="0"/>
              <a:ext cx="3920273" cy="2836333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3603121" y="3195766"/>
            <a:ext cx="3197794" cy="2586049"/>
            <a:chOff x="0" y="0"/>
            <a:chExt cx="4263725" cy="344806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 l="20665" t="48209" b="8965"/>
            <a:stretch>
              <a:fillRect/>
            </a:stretch>
          </p:blipFill>
          <p:spPr>
            <a:xfrm>
              <a:off x="0" y="0"/>
              <a:ext cx="4263725" cy="3448065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>
            <a:off x="15894818" y="7693249"/>
            <a:ext cx="906097" cy="215816"/>
          </a:xfrm>
          <a:custGeom>
            <a:avLst/>
            <a:gdLst/>
            <a:ahLst/>
            <a:cxnLst/>
            <a:rect l="l" t="t" r="r" b="b"/>
            <a:pathLst>
              <a:path w="906097" h="215816">
                <a:moveTo>
                  <a:pt x="0" y="0"/>
                </a:moveTo>
                <a:lnTo>
                  <a:pt x="906097" y="0"/>
                </a:lnTo>
                <a:lnTo>
                  <a:pt x="906097" y="215815"/>
                </a:lnTo>
                <a:lnTo>
                  <a:pt x="0" y="215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36035" y="2717561"/>
            <a:ext cx="10400227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OVERALL SALES REPORT 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325888" y="5664183"/>
            <a:ext cx="906097" cy="215816"/>
          </a:xfrm>
          <a:custGeom>
            <a:avLst/>
            <a:gdLst/>
            <a:ahLst/>
            <a:cxnLst/>
            <a:rect l="l" t="t" r="r" b="b"/>
            <a:pathLst>
              <a:path w="906097" h="215816">
                <a:moveTo>
                  <a:pt x="0" y="0"/>
                </a:moveTo>
                <a:lnTo>
                  <a:pt x="906097" y="0"/>
                </a:lnTo>
                <a:lnTo>
                  <a:pt x="906097" y="215815"/>
                </a:lnTo>
                <a:lnTo>
                  <a:pt x="0" y="21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850" y="3661382"/>
            <a:ext cx="6675942" cy="5509161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629591" y="5664183"/>
            <a:ext cx="501047" cy="527923"/>
          </a:xfrm>
          <a:custGeom>
            <a:avLst/>
            <a:gdLst/>
            <a:ahLst/>
            <a:cxnLst/>
            <a:rect l="l" t="t" r="r" b="b"/>
            <a:pathLst>
              <a:path w="501047" h="527923">
                <a:moveTo>
                  <a:pt x="0" y="0"/>
                </a:moveTo>
                <a:lnTo>
                  <a:pt x="501047" y="0"/>
                </a:lnTo>
                <a:lnTo>
                  <a:pt x="501047" y="527923"/>
                </a:lnTo>
                <a:lnTo>
                  <a:pt x="0" y="527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4498" y="6337854"/>
            <a:ext cx="391233" cy="473960"/>
          </a:xfrm>
          <a:custGeom>
            <a:avLst/>
            <a:gdLst/>
            <a:ahLst/>
            <a:cxnLst/>
            <a:rect l="l" t="t" r="r" b="b"/>
            <a:pathLst>
              <a:path w="391233" h="473960">
                <a:moveTo>
                  <a:pt x="0" y="0"/>
                </a:moveTo>
                <a:lnTo>
                  <a:pt x="391233" y="0"/>
                </a:lnTo>
                <a:lnTo>
                  <a:pt x="391233" y="473960"/>
                </a:lnTo>
                <a:lnTo>
                  <a:pt x="0" y="473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9591" y="6954689"/>
            <a:ext cx="466933" cy="528422"/>
          </a:xfrm>
          <a:custGeom>
            <a:avLst/>
            <a:gdLst/>
            <a:ahLst/>
            <a:cxnLst/>
            <a:rect l="l" t="t" r="r" b="b"/>
            <a:pathLst>
              <a:path w="466933" h="528422">
                <a:moveTo>
                  <a:pt x="0" y="0"/>
                </a:moveTo>
                <a:lnTo>
                  <a:pt x="466933" y="0"/>
                </a:lnTo>
                <a:lnTo>
                  <a:pt x="466933" y="528422"/>
                </a:lnTo>
                <a:lnTo>
                  <a:pt x="0" y="528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9591" y="7625986"/>
            <a:ext cx="460654" cy="536779"/>
          </a:xfrm>
          <a:custGeom>
            <a:avLst/>
            <a:gdLst/>
            <a:ahLst/>
            <a:cxnLst/>
            <a:rect l="l" t="t" r="r" b="b"/>
            <a:pathLst>
              <a:path w="460654" h="536779">
                <a:moveTo>
                  <a:pt x="0" y="0"/>
                </a:moveTo>
                <a:lnTo>
                  <a:pt x="460654" y="0"/>
                </a:lnTo>
                <a:lnTo>
                  <a:pt x="460654" y="536779"/>
                </a:lnTo>
                <a:lnTo>
                  <a:pt x="0" y="5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2059187" y="2346086"/>
            <a:ext cx="5200113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Sales results for the year 2023  is  quite stagnated. Based on the data that has been summarized, revenue have </a:t>
            </a:r>
            <a:r>
              <a:rPr lang="en-US" sz="2500" b="1">
                <a:solidFill>
                  <a:srgbClr val="1919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increased by  2.1%</a:t>
            </a:r>
            <a:r>
              <a:rPr lang="en-US" sz="2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compared to the 2022.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25888" y="6321408"/>
            <a:ext cx="347502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This is a result that we should appreciate considering the tight competition with competitors.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Overall Sales Report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0998" y="5735877"/>
            <a:ext cx="345063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Revenue: Rs. 908230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0998" y="6377862"/>
            <a:ext cx="320714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Profi: Rs. 421368.95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40998" y="7021733"/>
            <a:ext cx="345063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Customers Reached: 155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40998" y="7739918"/>
            <a:ext cx="29595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Orders Delivered: 1987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088961" y="1365816"/>
            <a:ext cx="7499990" cy="8379877"/>
          </a:xfrm>
          <a:custGeom>
            <a:avLst/>
            <a:gdLst/>
            <a:ahLst/>
            <a:cxnLst/>
            <a:rect l="l" t="t" r="r" b="b"/>
            <a:pathLst>
              <a:path w="7499990" h="8379877">
                <a:moveTo>
                  <a:pt x="7499990" y="0"/>
                </a:moveTo>
                <a:lnTo>
                  <a:pt x="0" y="0"/>
                </a:lnTo>
                <a:lnTo>
                  <a:pt x="0" y="8379876"/>
                </a:lnTo>
                <a:lnTo>
                  <a:pt x="7499990" y="8379876"/>
                </a:lnTo>
                <a:lnTo>
                  <a:pt x="74999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6035" y="5252914"/>
            <a:ext cx="1765909" cy="735574"/>
            <a:chOff x="0" y="0"/>
            <a:chExt cx="2354546" cy="9807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54546" cy="980765"/>
              <a:chOff x="0" y="0"/>
              <a:chExt cx="654373" cy="27257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54373" cy="272573"/>
              </a:xfrm>
              <a:custGeom>
                <a:avLst/>
                <a:gdLst/>
                <a:ahLst/>
                <a:cxnLst/>
                <a:rect l="l" t="t" r="r" b="b"/>
                <a:pathLst>
                  <a:path w="654373" h="272573">
                    <a:moveTo>
                      <a:pt x="136287" y="0"/>
                    </a:moveTo>
                    <a:lnTo>
                      <a:pt x="518087" y="0"/>
                    </a:lnTo>
                    <a:cubicBezTo>
                      <a:pt x="593356" y="0"/>
                      <a:pt x="654373" y="61018"/>
                      <a:pt x="654373" y="136287"/>
                    </a:cubicBezTo>
                    <a:lnTo>
                      <a:pt x="654373" y="136287"/>
                    </a:lnTo>
                    <a:cubicBezTo>
                      <a:pt x="654373" y="211556"/>
                      <a:pt x="593356" y="272573"/>
                      <a:pt x="518087" y="272573"/>
                    </a:cubicBezTo>
                    <a:lnTo>
                      <a:pt x="136287" y="272573"/>
                    </a:lnTo>
                    <a:cubicBezTo>
                      <a:pt x="61018" y="272573"/>
                      <a:pt x="0" y="211556"/>
                      <a:pt x="0" y="136287"/>
                    </a:cubicBezTo>
                    <a:lnTo>
                      <a:pt x="0" y="136287"/>
                    </a:lnTo>
                    <a:cubicBezTo>
                      <a:pt x="0" y="61018"/>
                      <a:pt x="61018" y="0"/>
                      <a:pt x="1362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A69429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54373" cy="310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77806" y="279490"/>
              <a:ext cx="998933" cy="448612"/>
            </a:xfrm>
            <a:custGeom>
              <a:avLst/>
              <a:gdLst/>
              <a:ahLst/>
              <a:cxnLst/>
              <a:rect l="l" t="t" r="r" b="b"/>
              <a:pathLst>
                <a:path w="998933" h="448612">
                  <a:moveTo>
                    <a:pt x="0" y="0"/>
                  </a:moveTo>
                  <a:lnTo>
                    <a:pt x="998933" y="0"/>
                  </a:lnTo>
                  <a:lnTo>
                    <a:pt x="998933" y="448611"/>
                  </a:lnTo>
                  <a:lnTo>
                    <a:pt x="0" y="44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5096054" y="4672265"/>
            <a:ext cx="5485803" cy="7413247"/>
          </a:xfrm>
          <a:custGeom>
            <a:avLst/>
            <a:gdLst/>
            <a:ahLst/>
            <a:cxnLst/>
            <a:rect l="l" t="t" r="r" b="b"/>
            <a:pathLst>
              <a:path w="5485803" h="7413247">
                <a:moveTo>
                  <a:pt x="0" y="0"/>
                </a:moveTo>
                <a:lnTo>
                  <a:pt x="5485803" y="0"/>
                </a:lnTo>
                <a:lnTo>
                  <a:pt x="5485803" y="7413247"/>
                </a:lnTo>
                <a:lnTo>
                  <a:pt x="0" y="7413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299558" y="2463420"/>
            <a:ext cx="8865052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GENDER BIFURGATION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36726" y="1305241"/>
            <a:ext cx="4642081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Consumer Demographics - 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676409"/>
            <a:ext cx="5473281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Total Orders: 1012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Revenue: 463110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Avg Order Value: Rs 457.62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Hero Category: BEAUTY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Performing: </a:t>
            </a:r>
            <a:r>
              <a:rPr lang="en-US" sz="2100" dirty="0">
                <a:solidFill>
                  <a:srgbClr val="191919"/>
                </a:solidFill>
                <a:latin typeface="Modern No. 20" panose="02070704070505020303" pitchFamily="18" charset="0"/>
                <a:ea typeface="Montserrat"/>
                <a:cs typeface="Montserrat"/>
                <a:sym typeface="Montserrat"/>
              </a:rPr>
              <a:t>CLOTHING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216473"/>
            <a:ext cx="238098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FEMALE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74445" y="6676409"/>
            <a:ext cx="4340995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Total Orders: 975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Revenue: 445120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Avg Order Value: Rs 456.53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Hero Category: Clothing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Performing: </a:t>
            </a:r>
            <a:r>
              <a:rPr lang="en-US" sz="2100" dirty="0">
                <a:solidFill>
                  <a:srgbClr val="191919"/>
                </a:solidFill>
                <a:latin typeface="Modern No. 20" panose="02070704070505020303" pitchFamily="18" charset="0"/>
                <a:ea typeface="Montserrat"/>
                <a:cs typeface="Montserrat"/>
                <a:sym typeface="Montserrat"/>
              </a:rPr>
              <a:t>Electronics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74445" y="6216473"/>
            <a:ext cx="238098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MALE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5340" y="5087192"/>
            <a:ext cx="3582890" cy="3874202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140021" y="6714509"/>
            <a:ext cx="0" cy="1804035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8344" y="1662782"/>
            <a:ext cx="3596882" cy="39581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05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4" y="4646927"/>
            <a:ext cx="9157381" cy="543782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Categorical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558" y="2463420"/>
            <a:ext cx="9570901" cy="287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CATEGORICAL </a:t>
            </a:r>
          </a:p>
          <a:p>
            <a:pPr algn="l">
              <a:lnSpc>
                <a:spcPts val="11088"/>
              </a:lnSpc>
            </a:pPr>
            <a:r>
              <a:rPr lang="en-US" sz="12321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PERFORMANCE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343" y="1997509"/>
            <a:ext cx="5665978" cy="473313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723137" y="6231306"/>
            <a:ext cx="1859263" cy="37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INSIGHTS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137" y="6691125"/>
            <a:ext cx="7536163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dominant category: Revenue is spread almost equally, indicating diversified demand.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Clothing category has 47.39% profit margin - highest profitability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36035" y="5252914"/>
            <a:ext cx="1765909" cy="735574"/>
            <a:chOff x="0" y="0"/>
            <a:chExt cx="2354546" cy="9807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354546" cy="980765"/>
              <a:chOff x="0" y="0"/>
              <a:chExt cx="654373" cy="27257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54373" cy="272573"/>
              </a:xfrm>
              <a:custGeom>
                <a:avLst/>
                <a:gdLst/>
                <a:ahLst/>
                <a:cxnLst/>
                <a:rect l="l" t="t" r="r" b="b"/>
                <a:pathLst>
                  <a:path w="654373" h="272573">
                    <a:moveTo>
                      <a:pt x="136287" y="0"/>
                    </a:moveTo>
                    <a:lnTo>
                      <a:pt x="518087" y="0"/>
                    </a:lnTo>
                    <a:cubicBezTo>
                      <a:pt x="593356" y="0"/>
                      <a:pt x="654373" y="61018"/>
                      <a:pt x="654373" y="136287"/>
                    </a:cubicBezTo>
                    <a:lnTo>
                      <a:pt x="654373" y="136287"/>
                    </a:lnTo>
                    <a:cubicBezTo>
                      <a:pt x="654373" y="211556"/>
                      <a:pt x="593356" y="272573"/>
                      <a:pt x="518087" y="272573"/>
                    </a:cubicBezTo>
                    <a:lnTo>
                      <a:pt x="136287" y="272573"/>
                    </a:lnTo>
                    <a:cubicBezTo>
                      <a:pt x="61018" y="272573"/>
                      <a:pt x="0" y="211556"/>
                      <a:pt x="0" y="136287"/>
                    </a:cubicBezTo>
                    <a:lnTo>
                      <a:pt x="0" y="136287"/>
                    </a:lnTo>
                    <a:cubicBezTo>
                      <a:pt x="0" y="61018"/>
                      <a:pt x="61018" y="0"/>
                      <a:pt x="1362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A69429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654373" cy="310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677806" y="279490"/>
              <a:ext cx="998933" cy="448612"/>
            </a:xfrm>
            <a:custGeom>
              <a:avLst/>
              <a:gdLst/>
              <a:ahLst/>
              <a:cxnLst/>
              <a:rect l="l" t="t" r="r" b="b"/>
              <a:pathLst>
                <a:path w="998933" h="448612">
                  <a:moveTo>
                    <a:pt x="0" y="0"/>
                  </a:moveTo>
                  <a:lnTo>
                    <a:pt x="998933" y="0"/>
                  </a:lnTo>
                  <a:lnTo>
                    <a:pt x="998933" y="448611"/>
                  </a:lnTo>
                  <a:lnTo>
                    <a:pt x="0" y="44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299558" y="2463420"/>
            <a:ext cx="8865052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AGE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2563" y="6664776"/>
            <a:ext cx="3975242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Untapped potential: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18–25 yrs show highest average spend (₹503/order) but generate only 18.6% revenue.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577134"/>
            <a:ext cx="3651083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 i="1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42.3%</a:t>
            </a:r>
            <a:r>
              <a:rPr lang="en-US" sz="2100" b="1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of the total revenue is generated by the </a:t>
            </a:r>
            <a:r>
              <a:rPr lang="en-US" sz="2100" i="1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40–60 yrs age group</a:t>
            </a:r>
            <a:r>
              <a:rPr lang="en-US" sz="21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, with the majority of purchases concentrated in the Clothing category.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4956411" y="6702876"/>
            <a:ext cx="0" cy="1804035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379" y="1143055"/>
            <a:ext cx="8245967" cy="506450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353800" y="1305241"/>
            <a:ext cx="4625007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Consumer Demographics - 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05933" y="6207563"/>
            <a:ext cx="238098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OPPORTUNITY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207563"/>
            <a:ext cx="238098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320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STRENGTH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688" y="5251950"/>
            <a:ext cx="4217753" cy="39779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4808" y="5165954"/>
            <a:ext cx="4800077" cy="4487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03074" y="1305241"/>
            <a:ext cx="4575733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Consumer Demographics - AGE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64346" y="2139570"/>
            <a:ext cx="5636569" cy="4136926"/>
            <a:chOff x="0" y="0"/>
            <a:chExt cx="7515426" cy="5515901"/>
          </a:xfrm>
        </p:grpSpPr>
        <p:sp>
          <p:nvSpPr>
            <p:cNvPr id="9" name="AutoShape 9"/>
            <p:cNvSpPr/>
            <p:nvPr/>
          </p:nvSpPr>
          <p:spPr>
            <a:xfrm>
              <a:off x="318304" y="5048434"/>
              <a:ext cx="7197122" cy="0"/>
            </a:xfrm>
            <a:prstGeom prst="line">
              <a:avLst/>
            </a:prstGeom>
            <a:ln w="38100" cap="flat">
              <a:solidFill>
                <a:srgbClr val="737373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500085" y="0"/>
              <a:ext cx="0" cy="5197598"/>
            </a:xfrm>
            <a:prstGeom prst="line">
              <a:avLst/>
            </a:prstGeom>
            <a:ln w="38100" cap="flat">
              <a:solidFill>
                <a:srgbClr val="737373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840925" y="2656589"/>
              <a:ext cx="3069977" cy="2182977"/>
              <a:chOff x="0" y="0"/>
              <a:chExt cx="826093" cy="5874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26093" cy="587412"/>
              </a:xfrm>
              <a:custGeom>
                <a:avLst/>
                <a:gdLst/>
                <a:ahLst/>
                <a:cxnLst/>
                <a:rect l="l" t="t" r="r" b="b"/>
                <a:pathLst>
                  <a:path w="826093" h="587412">
                    <a:moveTo>
                      <a:pt x="134497" y="0"/>
                    </a:moveTo>
                    <a:lnTo>
                      <a:pt x="691596" y="0"/>
                    </a:lnTo>
                    <a:cubicBezTo>
                      <a:pt x="765877" y="0"/>
                      <a:pt x="826093" y="60216"/>
                      <a:pt x="826093" y="134497"/>
                    </a:cubicBezTo>
                    <a:lnTo>
                      <a:pt x="826093" y="452915"/>
                    </a:lnTo>
                    <a:cubicBezTo>
                      <a:pt x="826093" y="488586"/>
                      <a:pt x="811923" y="522796"/>
                      <a:pt x="786700" y="548019"/>
                    </a:cubicBezTo>
                    <a:cubicBezTo>
                      <a:pt x="761477" y="573242"/>
                      <a:pt x="727267" y="587412"/>
                      <a:pt x="691596" y="587412"/>
                    </a:cubicBezTo>
                    <a:lnTo>
                      <a:pt x="134497" y="587412"/>
                    </a:lnTo>
                    <a:cubicBezTo>
                      <a:pt x="98826" y="587412"/>
                      <a:pt x="64616" y="573242"/>
                      <a:pt x="39393" y="548019"/>
                    </a:cubicBezTo>
                    <a:cubicBezTo>
                      <a:pt x="14170" y="522796"/>
                      <a:pt x="0" y="488586"/>
                      <a:pt x="0" y="452915"/>
                    </a:cubicBezTo>
                    <a:lnTo>
                      <a:pt x="0" y="134497"/>
                    </a:lnTo>
                    <a:cubicBezTo>
                      <a:pt x="0" y="98826"/>
                      <a:pt x="14170" y="64616"/>
                      <a:pt x="39393" y="39393"/>
                    </a:cubicBezTo>
                    <a:cubicBezTo>
                      <a:pt x="64616" y="14170"/>
                      <a:pt x="98826" y="0"/>
                      <a:pt x="134497" y="0"/>
                    </a:cubicBezTo>
                    <a:close/>
                  </a:path>
                </a:pathLst>
              </a:custGeom>
              <a:solidFill>
                <a:srgbClr val="E5B856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26093" cy="635037"/>
              </a:xfrm>
              <a:prstGeom prst="rect">
                <a:avLst/>
              </a:prstGeom>
            </p:spPr>
            <p:txBody>
              <a:bodyPr lIns="37291" tIns="37291" rIns="37291" bIns="37291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u="none" strike="noStrik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60+ yrs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229019" y="2656589"/>
              <a:ext cx="3069977" cy="2182977"/>
              <a:chOff x="0" y="0"/>
              <a:chExt cx="826093" cy="5874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26093" cy="587412"/>
              </a:xfrm>
              <a:custGeom>
                <a:avLst/>
                <a:gdLst/>
                <a:ahLst/>
                <a:cxnLst/>
                <a:rect l="l" t="t" r="r" b="b"/>
                <a:pathLst>
                  <a:path w="826093" h="587412">
                    <a:moveTo>
                      <a:pt x="134497" y="0"/>
                    </a:moveTo>
                    <a:lnTo>
                      <a:pt x="691596" y="0"/>
                    </a:lnTo>
                    <a:cubicBezTo>
                      <a:pt x="765877" y="0"/>
                      <a:pt x="826093" y="60216"/>
                      <a:pt x="826093" y="134497"/>
                    </a:cubicBezTo>
                    <a:lnTo>
                      <a:pt x="826093" y="452915"/>
                    </a:lnTo>
                    <a:cubicBezTo>
                      <a:pt x="826093" y="488586"/>
                      <a:pt x="811923" y="522796"/>
                      <a:pt x="786700" y="548019"/>
                    </a:cubicBezTo>
                    <a:cubicBezTo>
                      <a:pt x="761477" y="573242"/>
                      <a:pt x="727267" y="587412"/>
                      <a:pt x="691596" y="587412"/>
                    </a:cubicBezTo>
                    <a:lnTo>
                      <a:pt x="134497" y="587412"/>
                    </a:lnTo>
                    <a:cubicBezTo>
                      <a:pt x="98826" y="587412"/>
                      <a:pt x="64616" y="573242"/>
                      <a:pt x="39393" y="548019"/>
                    </a:cubicBezTo>
                    <a:cubicBezTo>
                      <a:pt x="14170" y="522796"/>
                      <a:pt x="0" y="488586"/>
                      <a:pt x="0" y="452915"/>
                    </a:cubicBezTo>
                    <a:lnTo>
                      <a:pt x="0" y="134497"/>
                    </a:lnTo>
                    <a:cubicBezTo>
                      <a:pt x="0" y="98826"/>
                      <a:pt x="14170" y="64616"/>
                      <a:pt x="39393" y="39393"/>
                    </a:cubicBezTo>
                    <a:cubicBezTo>
                      <a:pt x="64616" y="14170"/>
                      <a:pt x="98826" y="0"/>
                      <a:pt x="134497" y="0"/>
                    </a:cubicBezTo>
                    <a:close/>
                  </a:path>
                </a:pathLst>
              </a:custGeom>
              <a:solidFill>
                <a:srgbClr val="B1C95A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26093" cy="635037"/>
              </a:xfrm>
              <a:prstGeom prst="rect">
                <a:avLst/>
              </a:prstGeom>
            </p:spPr>
            <p:txBody>
              <a:bodyPr lIns="37291" tIns="37291" rIns="37291" bIns="37291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u="none" strike="noStrik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40–60 yrs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0925" y="287156"/>
              <a:ext cx="3069977" cy="2183019"/>
              <a:chOff x="0" y="0"/>
              <a:chExt cx="826164" cy="5873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26164" cy="587375"/>
              </a:xfrm>
              <a:custGeom>
                <a:avLst/>
                <a:gdLst/>
                <a:ahLst/>
                <a:cxnLst/>
                <a:rect l="l" t="t" r="r" b="b"/>
                <a:pathLst>
                  <a:path w="826164" h="587375">
                    <a:moveTo>
                      <a:pt x="826164" y="134497"/>
                    </a:moveTo>
                    <a:lnTo>
                      <a:pt x="826164" y="452878"/>
                    </a:lnTo>
                    <a:cubicBezTo>
                      <a:pt x="826164" y="488549"/>
                      <a:pt x="811994" y="522759"/>
                      <a:pt x="786771" y="547982"/>
                    </a:cubicBezTo>
                    <a:cubicBezTo>
                      <a:pt x="761548" y="573205"/>
                      <a:pt x="727338" y="587375"/>
                      <a:pt x="691667" y="587375"/>
                    </a:cubicBezTo>
                    <a:lnTo>
                      <a:pt x="134497" y="587375"/>
                    </a:lnTo>
                    <a:cubicBezTo>
                      <a:pt x="98826" y="587375"/>
                      <a:pt x="64616" y="573205"/>
                      <a:pt x="39393" y="547982"/>
                    </a:cubicBezTo>
                    <a:cubicBezTo>
                      <a:pt x="14170" y="522759"/>
                      <a:pt x="0" y="488549"/>
                      <a:pt x="0" y="452878"/>
                    </a:cubicBezTo>
                    <a:lnTo>
                      <a:pt x="0" y="134497"/>
                    </a:lnTo>
                    <a:cubicBezTo>
                      <a:pt x="0" y="98826"/>
                      <a:pt x="14170" y="64616"/>
                      <a:pt x="39393" y="39393"/>
                    </a:cubicBezTo>
                    <a:cubicBezTo>
                      <a:pt x="64616" y="14170"/>
                      <a:pt x="98826" y="0"/>
                      <a:pt x="134497" y="0"/>
                    </a:cubicBezTo>
                    <a:lnTo>
                      <a:pt x="691667" y="0"/>
                    </a:lnTo>
                    <a:cubicBezTo>
                      <a:pt x="727338" y="0"/>
                      <a:pt x="761548" y="14170"/>
                      <a:pt x="786771" y="39393"/>
                    </a:cubicBezTo>
                    <a:cubicBezTo>
                      <a:pt x="811994" y="64616"/>
                      <a:pt x="826164" y="98826"/>
                      <a:pt x="826164" y="134497"/>
                    </a:cubicBezTo>
                    <a:close/>
                  </a:path>
                </a:pathLst>
              </a:custGeom>
              <a:solidFill>
                <a:srgbClr val="6BBB68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26164" cy="635000"/>
              </a:xfrm>
              <a:prstGeom prst="rect">
                <a:avLst/>
              </a:prstGeom>
            </p:spPr>
            <p:txBody>
              <a:bodyPr lIns="37291" tIns="37291" rIns="37291" bIns="37291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18–25 yrs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229019" y="287156"/>
              <a:ext cx="3069977" cy="2182977"/>
              <a:chOff x="0" y="0"/>
              <a:chExt cx="826093" cy="5874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26093" cy="587412"/>
              </a:xfrm>
              <a:custGeom>
                <a:avLst/>
                <a:gdLst/>
                <a:ahLst/>
                <a:cxnLst/>
                <a:rect l="l" t="t" r="r" b="b"/>
                <a:pathLst>
                  <a:path w="826093" h="587412">
                    <a:moveTo>
                      <a:pt x="134497" y="0"/>
                    </a:moveTo>
                    <a:lnTo>
                      <a:pt x="691596" y="0"/>
                    </a:lnTo>
                    <a:cubicBezTo>
                      <a:pt x="765877" y="0"/>
                      <a:pt x="826093" y="60216"/>
                      <a:pt x="826093" y="134497"/>
                    </a:cubicBezTo>
                    <a:lnTo>
                      <a:pt x="826093" y="452915"/>
                    </a:lnTo>
                    <a:cubicBezTo>
                      <a:pt x="826093" y="488586"/>
                      <a:pt x="811923" y="522796"/>
                      <a:pt x="786700" y="548019"/>
                    </a:cubicBezTo>
                    <a:cubicBezTo>
                      <a:pt x="761477" y="573242"/>
                      <a:pt x="727267" y="587412"/>
                      <a:pt x="691596" y="587412"/>
                    </a:cubicBezTo>
                    <a:lnTo>
                      <a:pt x="134497" y="587412"/>
                    </a:lnTo>
                    <a:cubicBezTo>
                      <a:pt x="98826" y="587412"/>
                      <a:pt x="64616" y="573242"/>
                      <a:pt x="39393" y="548019"/>
                    </a:cubicBezTo>
                    <a:cubicBezTo>
                      <a:pt x="14170" y="522796"/>
                      <a:pt x="0" y="488586"/>
                      <a:pt x="0" y="452915"/>
                    </a:cubicBezTo>
                    <a:lnTo>
                      <a:pt x="0" y="134497"/>
                    </a:lnTo>
                    <a:cubicBezTo>
                      <a:pt x="0" y="98826"/>
                      <a:pt x="14170" y="64616"/>
                      <a:pt x="39393" y="39393"/>
                    </a:cubicBezTo>
                    <a:cubicBezTo>
                      <a:pt x="64616" y="14170"/>
                      <a:pt x="98826" y="0"/>
                      <a:pt x="134497" y="0"/>
                    </a:cubicBezTo>
                    <a:close/>
                  </a:path>
                </a:pathLst>
              </a:custGeom>
              <a:solidFill>
                <a:srgbClr val="30A275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26093" cy="635037"/>
              </a:xfrm>
              <a:prstGeom prst="rect">
                <a:avLst/>
              </a:prstGeom>
            </p:spPr>
            <p:txBody>
              <a:bodyPr lIns="37291" tIns="37291" rIns="37291" bIns="37291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u="none" strike="noStrike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25–40 yrs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177504" y="5169023"/>
              <a:ext cx="1675270" cy="346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  <a:spcBef>
                  <a:spcPct val="0"/>
                </a:spcBef>
              </a:pPr>
              <a:r>
                <a:rPr lang="en-US" sz="161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Revenue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5400000">
              <a:off x="-535052" y="2296736"/>
              <a:ext cx="1359834" cy="346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  <a:spcBef>
                  <a:spcPct val="0"/>
                </a:spcBef>
              </a:pPr>
              <a:r>
                <a:rPr lang="en-US" sz="161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Potential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6454301"/>
            <a:ext cx="3326970" cy="40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KEY OBSERVATIONS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6573" y="7178649"/>
            <a:ext cx="7094690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3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18–25 yrs: Highest AOV (₹503) but only 18.6% revenue.</a:t>
            </a:r>
          </a:p>
          <a:p>
            <a:pPr marL="453393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25–40 yrs: Strong segment (31.8%) with balanced spend &amp; volume.</a:t>
            </a:r>
          </a:p>
          <a:p>
            <a:pPr marL="453393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40–60 yrs: Highest revenue share (42.3%), mainly from Clothing.</a:t>
            </a:r>
          </a:p>
          <a:p>
            <a:pPr marL="453393" lvl="1" indent="-226697" algn="just">
              <a:lnSpc>
                <a:spcPts val="2940"/>
              </a:lnSpc>
              <a:buFont typeface="Arial"/>
              <a:buChar char="•"/>
            </a:pPr>
            <a:r>
              <a:rPr lang="en-US" sz="2100" u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60+ yrs: Smallest segment (7.3%) with lowest AOV (₹357).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46276" y="6454301"/>
            <a:ext cx="2330070" cy="40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IMPLICATIONS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46276" y="7178649"/>
            <a:ext cx="8913024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18–25 yrs: High spending ability but low engagement → untapped growth opportunity.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25–40 yrs: Working professionals/families → ideal for upselling &amp; lifestyle bundles.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40–60 yrs: Stable and loyal base → must be retained and expanded.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60+ yrs: Limited impact but potential for niche senior-focused offerings.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9558" y="2463420"/>
            <a:ext cx="8865052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AGE ANALYSIS</a:t>
            </a:r>
          </a:p>
        </p:txBody>
      </p:sp>
      <p:sp>
        <p:nvSpPr>
          <p:cNvPr id="30" name="AutoShape 30"/>
          <p:cNvSpPr/>
          <p:nvPr/>
        </p:nvSpPr>
        <p:spPr>
          <a:xfrm>
            <a:off x="8043770" y="7216749"/>
            <a:ext cx="0" cy="291846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1536035" y="5252914"/>
            <a:ext cx="1765909" cy="735574"/>
            <a:chOff x="0" y="0"/>
            <a:chExt cx="2354546" cy="98076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354546" cy="980765"/>
              <a:chOff x="0" y="0"/>
              <a:chExt cx="654373" cy="27257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54373" cy="272573"/>
              </a:xfrm>
              <a:custGeom>
                <a:avLst/>
                <a:gdLst/>
                <a:ahLst/>
                <a:cxnLst/>
                <a:rect l="l" t="t" r="r" b="b"/>
                <a:pathLst>
                  <a:path w="654373" h="272573">
                    <a:moveTo>
                      <a:pt x="136287" y="0"/>
                    </a:moveTo>
                    <a:lnTo>
                      <a:pt x="518087" y="0"/>
                    </a:lnTo>
                    <a:cubicBezTo>
                      <a:pt x="593356" y="0"/>
                      <a:pt x="654373" y="61018"/>
                      <a:pt x="654373" y="136287"/>
                    </a:cubicBezTo>
                    <a:lnTo>
                      <a:pt x="654373" y="136287"/>
                    </a:lnTo>
                    <a:cubicBezTo>
                      <a:pt x="654373" y="211556"/>
                      <a:pt x="593356" y="272573"/>
                      <a:pt x="518087" y="272573"/>
                    </a:cubicBezTo>
                    <a:lnTo>
                      <a:pt x="136287" y="272573"/>
                    </a:lnTo>
                    <a:cubicBezTo>
                      <a:pt x="61018" y="272573"/>
                      <a:pt x="0" y="211556"/>
                      <a:pt x="0" y="136287"/>
                    </a:cubicBezTo>
                    <a:lnTo>
                      <a:pt x="0" y="136287"/>
                    </a:lnTo>
                    <a:cubicBezTo>
                      <a:pt x="0" y="61018"/>
                      <a:pt x="61018" y="0"/>
                      <a:pt x="1362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A69429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654373" cy="310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677806" y="279490"/>
              <a:ext cx="998933" cy="448612"/>
            </a:xfrm>
            <a:custGeom>
              <a:avLst/>
              <a:gdLst/>
              <a:ahLst/>
              <a:cxnLst/>
              <a:rect l="l" t="t" r="r" b="b"/>
              <a:pathLst>
                <a:path w="998933" h="448612">
                  <a:moveTo>
                    <a:pt x="0" y="0"/>
                  </a:moveTo>
                  <a:lnTo>
                    <a:pt x="998933" y="0"/>
                  </a:lnTo>
                  <a:lnTo>
                    <a:pt x="998933" y="448611"/>
                  </a:lnTo>
                  <a:lnTo>
                    <a:pt x="0" y="44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08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85" y="4881561"/>
            <a:ext cx="8261672" cy="489569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1305241"/>
            <a:ext cx="4701207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Category-Gender Relationship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558" y="2463420"/>
            <a:ext cx="13503488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CATEGORY-GENDER RELATIONSHIP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3137" y="5850810"/>
            <a:ext cx="1783063" cy="37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3137" y="6363256"/>
            <a:ext cx="7536163" cy="11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Beauty Category is dominated by Female customers.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Montserrat"/>
              </a:rPr>
              <a:t>Males are marginally ahead in the Clothing and Electronics categories.</a:t>
            </a:r>
            <a:endParaRPr lang="en-US" sz="2100" dirty="0">
              <a:solidFill>
                <a:srgbClr val="000000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035" y="1365816"/>
            <a:ext cx="501047" cy="289696"/>
          </a:xfrm>
          <a:custGeom>
            <a:avLst/>
            <a:gdLst/>
            <a:ahLst/>
            <a:cxnLst/>
            <a:rect l="l" t="t" r="r" b="b"/>
            <a:pathLst>
              <a:path w="501047" h="289696">
                <a:moveTo>
                  <a:pt x="0" y="0"/>
                </a:moveTo>
                <a:lnTo>
                  <a:pt x="501047" y="0"/>
                </a:lnTo>
                <a:lnTo>
                  <a:pt x="501047" y="289696"/>
                </a:lnTo>
                <a:lnTo>
                  <a:pt x="0" y="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14918070" cy="885977"/>
        </p:xfrm>
        <a:graphic>
          <a:graphicData uri="http://schemas.openxmlformats.org/drawingml/2006/table">
            <a:tbl>
              <a:tblPr/>
              <a:tblGrid>
                <a:gridCol w="149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>
                        <a:lnSpc>
                          <a:spcPts val="2316"/>
                        </a:lnSpc>
                        <a:defRPr/>
                      </a:pPr>
                      <a:endParaRPr lang="en-US" sz="1100"/>
                    </a:p>
                  </a:txBody>
                  <a:tcPr marL="175095" marR="175095" marT="175095" marB="175095" anchor="ctr">
                    <a:lnL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047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6189554" y="1207890"/>
            <a:ext cx="611361" cy="6113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94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09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53538"/>
            <a:ext cx="16230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290" y="4201922"/>
            <a:ext cx="9741870" cy="586343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59920" y="1305241"/>
            <a:ext cx="35188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Seasonal Dependency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558" y="2463420"/>
            <a:ext cx="9570901" cy="294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88"/>
              </a:lnSpc>
            </a:pPr>
            <a:r>
              <a:rPr lang="en-US" sz="12321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SEASONAL SALES TRENDS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9182" y="1523896"/>
            <a:ext cx="5624784" cy="473745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723137" y="6170137"/>
            <a:ext cx="7536163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Sales are heavily skewed toward Q4 (43.2%), leaving business vulnerable to festive dependency.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December month contribute most in both years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Q1 &amp; Q2 (Jan–Jun): ~15% each → weak quarters, relatively flat demand.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Opportunity lies in Q1–Q2 demand generation and expanding Q3 build-up to balance annual revenue flow.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3137" y="5629117"/>
            <a:ext cx="1706863" cy="37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3200" dirty="0">
                <a:solidFill>
                  <a:srgbClr val="0C632C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740</Words>
  <Application>Microsoft Office PowerPoint</Application>
  <PresentationFormat>Custom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Helios Condensed</vt:lpstr>
      <vt:lpstr>Calibri</vt:lpstr>
      <vt:lpstr>Montserrat Bold</vt:lpstr>
      <vt:lpstr>Montserrat</vt:lpstr>
      <vt:lpstr>Arial</vt:lpstr>
      <vt:lpstr>Canva Sans</vt:lpstr>
      <vt:lpstr>Modern No. 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pq_Retail_Sales_Analysis</dc:title>
  <dc:creator>JATIN</dc:creator>
  <cp:lastModifiedBy>JATIN AGGARWAL</cp:lastModifiedBy>
  <cp:revision>4</cp:revision>
  <dcterms:created xsi:type="dcterms:W3CDTF">2006-08-16T00:00:00Z</dcterms:created>
  <dcterms:modified xsi:type="dcterms:W3CDTF">2025-08-19T11:25:47Z</dcterms:modified>
  <dc:identifier>DAGv71fcl4U</dc:identifier>
</cp:coreProperties>
</file>